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78" r:id="rId15"/>
    <p:sldId id="279" r:id="rId16"/>
    <p:sldId id="280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E393B-2855-4D2D-B631-9CD6AE949EF9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25A829-FCB3-400A-81B7-476AF408B5E0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Nervous System</a:t>
            </a:r>
            <a:endParaRPr lang="en-US" dirty="0"/>
          </a:p>
        </p:txBody>
      </p:sp>
      <p:pic>
        <p:nvPicPr>
          <p:cNvPr id="1026" name="Picture 2" descr="http://www.spinalcordinjuryzone.com/wp-content/media/neurons-1202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76600"/>
            <a:ext cx="54768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33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Cell Body </a:t>
            </a:r>
            <a:r>
              <a:rPr lang="en-US" dirty="0" smtClean="0"/>
              <a:t>or</a:t>
            </a:r>
            <a:r>
              <a:rPr lang="en-US" b="1" dirty="0" smtClean="0">
                <a:solidFill>
                  <a:srgbClr val="FF0000"/>
                </a:solidFill>
              </a:rPr>
              <a:t> Soma</a:t>
            </a:r>
            <a:r>
              <a:rPr lang="en-US" dirty="0" smtClean="0"/>
              <a:t>: This is the large area of the Neuron that contains the nucleus and the other organelles. </a:t>
            </a:r>
          </a:p>
          <a:p>
            <a:r>
              <a:rPr lang="en-US" dirty="0" smtClean="0"/>
              <a:t>The nerve cells contain many </a:t>
            </a:r>
            <a:r>
              <a:rPr lang="en-US" b="1" dirty="0"/>
              <a:t>G</a:t>
            </a:r>
            <a:r>
              <a:rPr lang="en-US" b="1" dirty="0" smtClean="0"/>
              <a:t>olgi </a:t>
            </a:r>
            <a:r>
              <a:rPr lang="en-US" b="1" dirty="0"/>
              <a:t>B</a:t>
            </a:r>
            <a:r>
              <a:rPr lang="en-US" b="1" dirty="0" smtClean="0"/>
              <a:t>odies </a:t>
            </a:r>
            <a:r>
              <a:rPr lang="en-US" dirty="0" smtClean="0"/>
              <a:t>and an extensive network of </a:t>
            </a:r>
            <a:r>
              <a:rPr lang="en-US" b="1" dirty="0" smtClean="0"/>
              <a:t>Rough Endoplasmic </a:t>
            </a:r>
            <a:r>
              <a:rPr lang="en-US" b="1" dirty="0"/>
              <a:t>R</a:t>
            </a:r>
            <a:r>
              <a:rPr lang="en-US" b="1" dirty="0" smtClean="0"/>
              <a:t>eticulum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026" name="Picture 2" descr="https://psych-brain-trust.wikispaces.com/file/view/2.png/261094052/496x411/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627" y="4038600"/>
            <a:ext cx="32861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28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Axon</a:t>
            </a:r>
            <a:r>
              <a:rPr lang="en-US" dirty="0" smtClean="0"/>
              <a:t>: A long cell process extending from the cell body of the neuron. The </a:t>
            </a:r>
            <a:r>
              <a:rPr lang="en-US" b="1" u="sng" dirty="0" smtClean="0"/>
              <a:t>trigger zone </a:t>
            </a:r>
            <a:r>
              <a:rPr lang="en-US" dirty="0" smtClean="0"/>
              <a:t>is the part of the nerve cell where the axon begins and the action potential is generated. </a:t>
            </a:r>
          </a:p>
          <a:p>
            <a:r>
              <a:rPr lang="en-US" dirty="0" smtClean="0"/>
              <a:t>Axons are often referred to </a:t>
            </a:r>
          </a:p>
          <a:p>
            <a:pPr marL="0" indent="0">
              <a:buNone/>
            </a:pPr>
            <a:r>
              <a:rPr lang="en-US" dirty="0" smtClean="0"/>
              <a:t>as nerve fibers. </a:t>
            </a:r>
          </a:p>
          <a:p>
            <a:pPr marL="0" indent="0">
              <a:buNone/>
            </a:pPr>
            <a:r>
              <a:rPr lang="en-US" dirty="0" smtClean="0"/>
              <a:t>The axon can branch off </a:t>
            </a:r>
          </a:p>
          <a:p>
            <a:pPr marL="0" indent="0">
              <a:buNone/>
            </a:pPr>
            <a:r>
              <a:rPr lang="en-US" dirty="0" smtClean="0"/>
              <a:t>Known as collateral axons,</a:t>
            </a:r>
          </a:p>
          <a:p>
            <a:pPr marL="0" indent="0">
              <a:buNone/>
            </a:pPr>
            <a:r>
              <a:rPr lang="en-US" dirty="0" smtClean="0"/>
              <a:t>or remain on single fiber. </a:t>
            </a:r>
            <a:endParaRPr lang="en-US" dirty="0"/>
          </a:p>
        </p:txBody>
      </p:sp>
      <p:pic>
        <p:nvPicPr>
          <p:cNvPr id="2050" name="Picture 2" descr="http://www.cybersurgeons.net/resources/style/images/uploads/body%20systems/neuron-par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144" y="3200400"/>
            <a:ext cx="3733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67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Axons carry impulses from the cell body to other nerve cells. The junction happens at the </a:t>
            </a:r>
            <a:r>
              <a:rPr lang="en-US" b="1" dirty="0" smtClean="0"/>
              <a:t>Axon Terminals or </a:t>
            </a:r>
            <a:r>
              <a:rPr lang="en-US" b="1" dirty="0" smtClean="0">
                <a:solidFill>
                  <a:srgbClr val="FF0000"/>
                </a:solidFill>
              </a:rPr>
              <a:t>Presynaptic Terminal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junction between two nerve cells is called the </a:t>
            </a:r>
            <a:r>
              <a:rPr lang="en-US" b="1" u="sng" dirty="0" smtClean="0">
                <a:solidFill>
                  <a:srgbClr val="FF0000"/>
                </a:solidFill>
              </a:rPr>
              <a:t>Synapse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3074" name="Picture 2" descr="http://www.bodyhacking.cz/files/www/0/24-neuro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79248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806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Dendrites</a:t>
            </a:r>
            <a:r>
              <a:rPr lang="en-US" dirty="0" smtClean="0"/>
              <a:t>: short, highly branched areas that receive the action potential from other neurons. </a:t>
            </a:r>
          </a:p>
          <a:p>
            <a:r>
              <a:rPr lang="en-US" dirty="0" smtClean="0"/>
              <a:t>The action potential is carried by Neurotransmitters across the 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Synaptic Clef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098" name="Picture 2" descr="http://jonlieffmd.com/wp-content/uploads/2014/09/Signalling-Pain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664" y="3352800"/>
            <a:ext cx="4876800" cy="336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6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Myelin Sheath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covering of the Axon or the plasma membrane of the Schwann Cells. </a:t>
            </a:r>
          </a:p>
          <a:p>
            <a:r>
              <a:rPr lang="en-US" dirty="0" smtClean="0"/>
              <a:t> The myelin protects the and electrically insulates the neuron. </a:t>
            </a:r>
          </a:p>
          <a:p>
            <a:r>
              <a:rPr lang="en-US" dirty="0" smtClean="0"/>
              <a:t>Also allows the action potential to move faster &amp; easier.</a:t>
            </a:r>
          </a:p>
          <a:p>
            <a:r>
              <a:rPr lang="en-US" dirty="0" smtClean="0"/>
              <a:t>These are White in color, so heavily </a:t>
            </a:r>
            <a:r>
              <a:rPr lang="en-US" dirty="0" err="1" smtClean="0"/>
              <a:t>myelated</a:t>
            </a:r>
            <a:r>
              <a:rPr lang="en-US" dirty="0" smtClean="0"/>
              <a:t> cells appear as </a:t>
            </a:r>
            <a:r>
              <a:rPr lang="en-US" dirty="0" smtClean="0">
                <a:solidFill>
                  <a:srgbClr val="FF0000"/>
                </a:solidFill>
              </a:rPr>
              <a:t>White Matter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1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 of Ranvier.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bare area of the Axon. </a:t>
            </a:r>
            <a:r>
              <a:rPr lang="en-US" dirty="0" err="1" smtClean="0"/>
              <a:t>Oligodenrocytes</a:t>
            </a:r>
            <a:r>
              <a:rPr lang="en-US" dirty="0" smtClean="0"/>
              <a:t> do cross these areas but do not wrap around </a:t>
            </a:r>
            <a:r>
              <a:rPr lang="en-US" smtClean="0"/>
              <a:t>multiple times.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29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Unmyelinated</a:t>
            </a:r>
            <a:r>
              <a:rPr lang="en-US" dirty="0" smtClean="0"/>
              <a:t> areas.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Grey matter. The </a:t>
            </a:r>
            <a:r>
              <a:rPr lang="en-US" dirty="0" err="1" smtClean="0"/>
              <a:t>oligodendrocytes</a:t>
            </a:r>
            <a:r>
              <a:rPr lang="en-US" dirty="0" smtClean="0"/>
              <a:t> </a:t>
            </a:r>
            <a:r>
              <a:rPr lang="en-US" dirty="0" err="1" smtClean="0"/>
              <a:t>surounds</a:t>
            </a:r>
            <a:r>
              <a:rPr lang="en-US" dirty="0" smtClean="0"/>
              <a:t> each axon but does not wrap around it multiple times.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95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Neurotransmitters</a:t>
            </a:r>
            <a:r>
              <a:rPr lang="en-US" dirty="0" smtClean="0"/>
              <a:t>: These are chemicals that cross the synapse. They will either </a:t>
            </a:r>
            <a:r>
              <a:rPr lang="en-US" u="sng" dirty="0" smtClean="0"/>
              <a:t>stimulate</a:t>
            </a:r>
            <a:r>
              <a:rPr lang="en-US" dirty="0" smtClean="0"/>
              <a:t> or </a:t>
            </a:r>
            <a:r>
              <a:rPr lang="en-US" u="sng" dirty="0" smtClean="0"/>
              <a:t>inhibit</a:t>
            </a:r>
            <a:r>
              <a:rPr lang="en-US" dirty="0" smtClean="0"/>
              <a:t> the </a:t>
            </a:r>
            <a:r>
              <a:rPr lang="en-US" u="sng" dirty="0" smtClean="0"/>
              <a:t>postsynaptic</a:t>
            </a:r>
            <a:r>
              <a:rPr lang="en-US" dirty="0" smtClean="0"/>
              <a:t> cell.  </a:t>
            </a:r>
          </a:p>
          <a:p>
            <a:endParaRPr lang="en-US" dirty="0"/>
          </a:p>
          <a:p>
            <a:r>
              <a:rPr lang="en-US" dirty="0" smtClean="0"/>
              <a:t>The action potential in the presynaptic terminal or axon terminal cause a voltage increase allowing ions such as </a:t>
            </a:r>
            <a:r>
              <a:rPr lang="en-US" dirty="0" err="1" smtClean="0"/>
              <a:t>Ca</a:t>
            </a:r>
            <a:r>
              <a:rPr lang="en-US" baseline="30000" dirty="0" smtClean="0"/>
              <a:t>++</a:t>
            </a:r>
            <a:r>
              <a:rPr lang="en-US" dirty="0" smtClean="0"/>
              <a:t> to enter the cell. This voltage jump causes the release of the neurotransmitters.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17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Types </a:t>
            </a:r>
            <a:r>
              <a:rPr lang="en-US" dirty="0" smtClean="0"/>
              <a:t>of Neurotransmitters.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Acetylcholine</a:t>
            </a:r>
            <a:r>
              <a:rPr lang="en-US" dirty="0" smtClean="0"/>
              <a:t>: Excitatory Effect in the CNS, Inhibitory in the ANS. EX Myasthenia Gravis the inability for the muscle to respond to the nervous system.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Serotonin</a:t>
            </a:r>
            <a:r>
              <a:rPr lang="en-US" dirty="0" smtClean="0"/>
              <a:t>: Inhibitory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Dopamine</a:t>
            </a:r>
            <a:r>
              <a:rPr lang="en-US" dirty="0" smtClean="0"/>
              <a:t>: Excitatory &amp; </a:t>
            </a:r>
            <a:r>
              <a:rPr lang="en-US" dirty="0"/>
              <a:t>Inhibitory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Norepinepherine</a:t>
            </a:r>
            <a:r>
              <a:rPr lang="en-US" dirty="0" smtClean="0"/>
              <a:t>: Excitatory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Gamma-Amino Butyric </a:t>
            </a:r>
            <a:r>
              <a:rPr lang="en-US" dirty="0" smtClean="0">
                <a:solidFill>
                  <a:srgbClr val="FF0000"/>
                </a:solidFill>
              </a:rPr>
              <a:t>Acid (GABA): </a:t>
            </a:r>
            <a:r>
              <a:rPr lang="en-US" dirty="0" smtClean="0"/>
              <a:t>Inhibitory</a:t>
            </a:r>
            <a:endParaRPr lang="en-US" dirty="0" smtClean="0"/>
          </a:p>
          <a:p>
            <a:r>
              <a:rPr lang="en-US" dirty="0" smtClean="0"/>
              <a:t>See Page 286, 287,288 &amp; 289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98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Neurons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Sensory or Afferent Neurons </a:t>
            </a:r>
            <a:r>
              <a:rPr lang="en-US" dirty="0" smtClean="0"/>
              <a:t>conduct action potentials toward the CNS.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Motor or Efferent Neurons </a:t>
            </a:r>
            <a:r>
              <a:rPr lang="en-US" dirty="0" smtClean="0"/>
              <a:t>conduct action </a:t>
            </a:r>
            <a:r>
              <a:rPr lang="en-US" dirty="0" err="1" smtClean="0"/>
              <a:t>portential</a:t>
            </a:r>
            <a:r>
              <a:rPr lang="en-US" dirty="0" smtClean="0"/>
              <a:t> from the CNS toward the muscle or gland.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Interneurons or Association Neurons</a:t>
            </a:r>
            <a:r>
              <a:rPr lang="en-US" dirty="0" smtClean="0"/>
              <a:t>: conduct  action potential from one neuron to another within the CNS.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9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Functions of the Nervous System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1. Sensory Input</a:t>
            </a:r>
            <a:r>
              <a:rPr lang="en-US" dirty="0" smtClean="0"/>
              <a:t>: Internal and External Stimuli</a:t>
            </a:r>
          </a:p>
          <a:p>
            <a:r>
              <a:rPr lang="en-US" dirty="0" smtClean="0"/>
              <a:t>EX. Sight, vision, hearing, taste, smell, touch, pain, body position, temperature.</a:t>
            </a:r>
          </a:p>
          <a:p>
            <a:r>
              <a:rPr lang="en-US" dirty="0" smtClean="0"/>
              <a:t>Also those stimuli processed at an unconscious level, such as, blood pH &amp; blood pressure,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2. Integration: </a:t>
            </a:r>
            <a:r>
              <a:rPr lang="en-US" dirty="0" smtClean="0"/>
              <a:t>Central nervous system processes sensory input and responds. </a:t>
            </a:r>
          </a:p>
          <a:p>
            <a:r>
              <a:rPr lang="en-US" dirty="0" smtClean="0"/>
              <a:t>It may store info as a memory. </a:t>
            </a:r>
          </a:p>
        </p:txBody>
      </p:sp>
      <p:pic>
        <p:nvPicPr>
          <p:cNvPr id="2050" name="Picture 2" descr="http://classes.midlandstech.edu/carterp/Courses/bio210/chap11/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170" y="4599004"/>
            <a:ext cx="3619229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054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major categories of neurons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Multipolar Neurons</a:t>
            </a:r>
            <a:r>
              <a:rPr lang="en-US" dirty="0" smtClean="0"/>
              <a:t>: These have many dendrites and one axon. Found in the </a:t>
            </a:r>
            <a:r>
              <a:rPr lang="en-US" dirty="0" smtClean="0">
                <a:solidFill>
                  <a:srgbClr val="FF0000"/>
                </a:solidFill>
              </a:rPr>
              <a:t>CNS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most motor neurons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Bipolar Neurons</a:t>
            </a:r>
            <a:r>
              <a:rPr lang="en-US" dirty="0" smtClean="0"/>
              <a:t>: one Dendrite and one Axon. Found in some sensory organs. </a:t>
            </a:r>
            <a:r>
              <a:rPr lang="en-US" dirty="0" smtClean="0">
                <a:solidFill>
                  <a:srgbClr val="FF0000"/>
                </a:solidFill>
              </a:rPr>
              <a:t>Retina of the Eye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nasal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cavity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Unipolar Neurons</a:t>
            </a:r>
            <a:r>
              <a:rPr lang="en-US" dirty="0" smtClean="0"/>
              <a:t>: These have a single process that extends from the cell body. the process divides into two branches. One to the CNS the other to the peripheral nervous system. Most </a:t>
            </a:r>
            <a:r>
              <a:rPr lang="en-US" dirty="0" smtClean="0">
                <a:solidFill>
                  <a:srgbClr val="FF0000"/>
                </a:solidFill>
              </a:rPr>
              <a:t>sensory neurons </a:t>
            </a:r>
            <a:r>
              <a:rPr lang="en-US" dirty="0" smtClean="0"/>
              <a:t>are this type. </a:t>
            </a:r>
          </a:p>
        </p:txBody>
      </p:sp>
    </p:spTree>
    <p:extLst>
      <p:ext uri="{BB962C8B-B14F-4D97-AF65-F5344CB8AC3E}">
        <p14:creationId xmlns:p14="http://schemas.microsoft.com/office/powerpoint/2010/main" val="453505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Glial Cells of the CNS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Nonneural</a:t>
            </a:r>
            <a:r>
              <a:rPr lang="en-US" dirty="0" smtClean="0"/>
              <a:t> cells or Glial Cells. These are about ½ of the Brains weight. And are major supporting cells of the CNS. </a:t>
            </a:r>
          </a:p>
          <a:p>
            <a:r>
              <a:rPr lang="en-US" dirty="0" smtClean="0"/>
              <a:t>Function: </a:t>
            </a:r>
          </a:p>
          <a:p>
            <a:r>
              <a:rPr lang="en-US" dirty="0" smtClean="0"/>
              <a:t>1. To make a permeable barrier between blood and neurons.</a:t>
            </a:r>
          </a:p>
          <a:p>
            <a:r>
              <a:rPr lang="en-US" dirty="0" smtClean="0"/>
              <a:t>2. phagocytize foreign substances.</a:t>
            </a:r>
          </a:p>
          <a:p>
            <a:r>
              <a:rPr lang="en-US" dirty="0" smtClean="0"/>
              <a:t>3. produce cerebrospinal fluid</a:t>
            </a:r>
          </a:p>
          <a:p>
            <a:r>
              <a:rPr lang="en-US" dirty="0" smtClean="0"/>
              <a:t>4. produce myelin Sheaths around the axon.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83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Astrocytes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 shaped glial cells. These are major supporting cells of the CNS. </a:t>
            </a:r>
          </a:p>
          <a:p>
            <a:r>
              <a:rPr lang="en-US" dirty="0" smtClean="0"/>
              <a:t>They regulate the extracellular composition of the brain fluid, by forming a blood brain barrier, which determines what substances can pass from the blood into the nervous tissue of the brain.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71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Ependymal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line the ventricles of the brain and central canal of the spinal cord. They may be lines with cilia to help move the </a:t>
            </a:r>
            <a:r>
              <a:rPr lang="en-US" dirty="0" err="1" smtClean="0"/>
              <a:t>cerbral</a:t>
            </a:r>
            <a:r>
              <a:rPr lang="en-US" dirty="0" smtClean="0"/>
              <a:t> spinal fluid though the brain cavities.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76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Microglia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Glial cells that become mobile and phagocytic in response to damage or inflammation, infection, </a:t>
            </a:r>
            <a:r>
              <a:rPr lang="en-US" dirty="0" err="1" smtClean="0"/>
              <a:t>trama</a:t>
            </a:r>
            <a:r>
              <a:rPr lang="en-US" dirty="0" smtClean="0"/>
              <a:t> or  stroke.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27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Oligodendrocytes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form the myelin sheaths. </a:t>
            </a:r>
          </a:p>
          <a:p>
            <a:r>
              <a:rPr lang="en-US" dirty="0" smtClean="0"/>
              <a:t>They can wrap many times </a:t>
            </a:r>
            <a:r>
              <a:rPr lang="en-US" dirty="0" err="1" smtClean="0"/>
              <a:t>areound</a:t>
            </a:r>
            <a:r>
              <a:rPr lang="en-US" dirty="0" smtClean="0"/>
              <a:t> the axon.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1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3.Control of Muscles and </a:t>
            </a:r>
            <a:r>
              <a:rPr lang="en-US" b="1" dirty="0" smtClean="0">
                <a:solidFill>
                  <a:schemeClr val="tx2"/>
                </a:solidFill>
              </a:rPr>
              <a:t>Glands</a:t>
            </a:r>
            <a:r>
              <a:rPr lang="en-US" dirty="0" smtClean="0"/>
              <a:t>: May control the skeletal muscles to contract when stimulated. Controls the major movements.</a:t>
            </a:r>
          </a:p>
          <a:p>
            <a:r>
              <a:rPr lang="en-US" dirty="0" smtClean="0"/>
              <a:t>Also controls the cardiac muscle, smooth muscle and major glands.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2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4. Homeostasis</a:t>
            </a:r>
            <a:r>
              <a:rPr lang="en-US" b="1" dirty="0" smtClean="0">
                <a:solidFill>
                  <a:schemeClr val="tx2"/>
                </a:solidFill>
              </a:rPr>
              <a:t>: </a:t>
            </a:r>
            <a:r>
              <a:rPr lang="en-US" dirty="0" smtClean="0"/>
              <a:t>The nervous system detects interprets and responds to changes in our internal and external environments. </a:t>
            </a:r>
          </a:p>
          <a:p>
            <a:r>
              <a:rPr lang="en-US" dirty="0" smtClean="0"/>
              <a:t>The nervous system can stimulate or inhibit the activities of other systems to help maintain a constant internal environment.</a:t>
            </a:r>
            <a:endParaRPr lang="en-US" dirty="0"/>
          </a:p>
          <a:p>
            <a:r>
              <a:rPr lang="en-US" b="1" dirty="0">
                <a:solidFill>
                  <a:schemeClr val="tx2"/>
                </a:solidFill>
              </a:rPr>
              <a:t>5. Mental </a:t>
            </a:r>
            <a:r>
              <a:rPr lang="en-US" b="1" dirty="0" smtClean="0">
                <a:solidFill>
                  <a:schemeClr val="tx2"/>
                </a:solidFill>
              </a:rPr>
              <a:t>Activity</a:t>
            </a:r>
            <a:r>
              <a:rPr lang="en-US" dirty="0" smtClean="0"/>
              <a:t>: conscious thinking, memory &amp; emotions.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7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Central Nervous System </a:t>
            </a:r>
            <a:r>
              <a:rPr lang="en-US" dirty="0" smtClean="0"/>
              <a:t>or CNS: Consists of the Brain and Spinal Cord.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12 pairs of </a:t>
            </a: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 smtClean="0">
                <a:solidFill>
                  <a:schemeClr val="accent1"/>
                </a:solidFill>
              </a:rPr>
              <a:t>ranial Nerves</a:t>
            </a:r>
          </a:p>
          <a:p>
            <a:r>
              <a:rPr lang="en-US" dirty="0" smtClean="0"/>
              <a:t>Originate from the brain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31 pairs of spinal nerves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Originate from the spine.  </a:t>
            </a:r>
            <a:endParaRPr lang="en-US" dirty="0"/>
          </a:p>
        </p:txBody>
      </p:sp>
      <p:pic>
        <p:nvPicPr>
          <p:cNvPr id="3074" name="Picture 2" descr="http://www.pennmedicine.org/health_info/body_guide/reftext/images/86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35188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22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334000" cy="4389120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Peripheral Nervous System </a:t>
            </a:r>
            <a:r>
              <a:rPr lang="en-US" dirty="0" smtClean="0"/>
              <a:t>or PNS: Consists of sensory receptors and nerves. </a:t>
            </a:r>
          </a:p>
          <a:p>
            <a:r>
              <a:rPr lang="en-US" u="sng" dirty="0" smtClean="0">
                <a:solidFill>
                  <a:schemeClr val="accent1"/>
                </a:solidFill>
              </a:rPr>
              <a:t>Sensory Receptors </a:t>
            </a:r>
            <a:r>
              <a:rPr lang="en-US" dirty="0" smtClean="0"/>
              <a:t>detect the senses such as pain, touch, heat, light, sound, odors etc. </a:t>
            </a:r>
          </a:p>
          <a:p>
            <a:r>
              <a:rPr lang="en-US" dirty="0" smtClean="0"/>
              <a:t>They are located in the skin, muscles, joints, internal organs and sensory organs such as the eyes and ears. </a:t>
            </a:r>
            <a:endParaRPr lang="en-US" dirty="0"/>
          </a:p>
        </p:txBody>
      </p:sp>
      <p:pic>
        <p:nvPicPr>
          <p:cNvPr id="1026" name="Picture 2" descr="http://www.anejo.eu/wp-content/uploads/2013/03/CH5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315838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2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Pripheral</a:t>
            </a:r>
            <a:r>
              <a:rPr lang="en-US" dirty="0" smtClean="0"/>
              <a:t>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Divided into two parts:</a:t>
            </a:r>
          </a:p>
          <a:p>
            <a:r>
              <a:rPr lang="en-US" dirty="0" smtClean="0"/>
              <a:t>1. </a:t>
            </a:r>
            <a:r>
              <a:rPr lang="en-US" b="1" dirty="0" smtClean="0">
                <a:solidFill>
                  <a:schemeClr val="accent1"/>
                </a:solidFill>
              </a:rPr>
              <a:t>Sensory or Afferent Division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This sends signals from the sensory receptors to the CNS. </a:t>
            </a:r>
          </a:p>
          <a:p>
            <a:endParaRPr lang="en-US" dirty="0"/>
          </a:p>
          <a:p>
            <a:r>
              <a:rPr lang="en-US" dirty="0" smtClean="0"/>
              <a:t>2. </a:t>
            </a:r>
            <a:r>
              <a:rPr lang="en-US" b="1" dirty="0" smtClean="0">
                <a:solidFill>
                  <a:schemeClr val="accent1"/>
                </a:solidFill>
              </a:rPr>
              <a:t>Motor or Efferent Division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This transmits signals from the CNS to the effector organs, such as muscles or glands. The motor division can be further divided into the </a:t>
            </a:r>
            <a:r>
              <a:rPr lang="en-US" b="1" dirty="0" smtClean="0">
                <a:solidFill>
                  <a:srgbClr val="C00000"/>
                </a:solidFill>
              </a:rPr>
              <a:t>somatic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motor</a:t>
            </a:r>
            <a:r>
              <a:rPr lang="en-US" dirty="0" smtClean="0"/>
              <a:t> and the 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utonomic</a:t>
            </a:r>
            <a:r>
              <a:rPr lang="en-US" dirty="0" smtClean="0"/>
              <a:t> nervous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2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Motor </a:t>
            </a:r>
            <a:r>
              <a:rPr lang="en-US" smtClean="0"/>
              <a:t>Nervous 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system transmits action potential  from the CNS to the skeletal muscles. </a:t>
            </a:r>
            <a:endParaRPr lang="en-US" dirty="0"/>
          </a:p>
        </p:txBody>
      </p:sp>
      <p:pic>
        <p:nvPicPr>
          <p:cNvPr id="2050" name="Picture 2" descr="http://universe-review.ca/I10-13-nerv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619125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636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the Nervous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Nerve Cell or Neuron</a:t>
            </a:r>
            <a:r>
              <a:rPr lang="en-US" dirty="0" smtClean="0"/>
              <a:t>: A bundle of axons and their Sheaths. Nerves transmit electrical signals called </a:t>
            </a:r>
            <a:r>
              <a:rPr lang="en-US" b="1" dirty="0" smtClean="0">
                <a:solidFill>
                  <a:schemeClr val="accent1"/>
                </a:solidFill>
              </a:rPr>
              <a:t>action potentials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 descr="http://images.tutorvista.com/content/feed/tvcs/neur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05200"/>
            <a:ext cx="495300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158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1091</Words>
  <Application>Microsoft Office PowerPoint</Application>
  <PresentationFormat>On-screen Show (4:3)</PresentationFormat>
  <Paragraphs>97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Nervous System</vt:lpstr>
      <vt:lpstr>Functions of the Nervous System</vt:lpstr>
      <vt:lpstr>PowerPoint Presentation</vt:lpstr>
      <vt:lpstr>PowerPoint Presentation</vt:lpstr>
      <vt:lpstr>Parts of the Nervous System</vt:lpstr>
      <vt:lpstr>Parts of the Nervous System</vt:lpstr>
      <vt:lpstr>Pripheral Nervous System</vt:lpstr>
      <vt:lpstr>Somatic Motor Nervous System</vt:lpstr>
      <vt:lpstr>Parts of the Nervous System</vt:lpstr>
      <vt:lpstr>Parts of the Nervous System</vt:lpstr>
      <vt:lpstr>Parts of the Nervous System</vt:lpstr>
      <vt:lpstr>Parts of the Nervous System</vt:lpstr>
      <vt:lpstr>Parts of the Nervous System</vt:lpstr>
      <vt:lpstr>Myelin Sheath</vt:lpstr>
      <vt:lpstr>Nodes of Ranvier.</vt:lpstr>
      <vt:lpstr>Unmyelinated areas. </vt:lpstr>
      <vt:lpstr>Parts of the Nervous System</vt:lpstr>
      <vt:lpstr>Some Types of Neurotransmitters. </vt:lpstr>
      <vt:lpstr>Types of Neurons</vt:lpstr>
      <vt:lpstr>Three major categories of neurons</vt:lpstr>
      <vt:lpstr>Glial Cells of the CNS</vt:lpstr>
      <vt:lpstr>Astrocytes</vt:lpstr>
      <vt:lpstr>Ependymal Cells</vt:lpstr>
      <vt:lpstr>Microglia</vt:lpstr>
      <vt:lpstr>Oligodendrocytes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System</dc:title>
  <dc:creator>user</dc:creator>
  <cp:lastModifiedBy>user</cp:lastModifiedBy>
  <cp:revision>34</cp:revision>
  <dcterms:created xsi:type="dcterms:W3CDTF">2015-01-09T16:44:10Z</dcterms:created>
  <dcterms:modified xsi:type="dcterms:W3CDTF">2015-01-22T16:01:14Z</dcterms:modified>
</cp:coreProperties>
</file>